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" charset="1" panose="00000500000000000000"/>
      <p:regular r:id="rId22"/>
    </p:embeddedFont>
    <p:embeddedFont>
      <p:font typeface="Shadows Into Light Two" charset="1" panose="02000506000000020004"/>
      <p:regular r:id="rId23"/>
    </p:embeddedFont>
    <p:embeddedFont>
      <p:font typeface="Sanchez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4.jpe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47963">
            <a:off x="3157056" y="2820391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6" y="0"/>
                </a:lnTo>
                <a:lnTo>
                  <a:pt x="1523046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954">
            <a:off x="14065820" y="4082929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83171" y="2162361"/>
            <a:ext cx="9049135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9999">
                <a:solidFill>
                  <a:srgbClr val="4B261F"/>
                </a:solidFill>
                <a:latin typeface="Montserrat"/>
              </a:rPr>
              <a:t>Morocco</a:t>
            </a:r>
          </a:p>
          <a:p>
            <a:pPr algn="ctr">
              <a:lnSpc>
                <a:spcPts val="12699"/>
              </a:lnSpc>
            </a:pPr>
            <a:r>
              <a:rPr lang="en-US" sz="9999">
                <a:solidFill>
                  <a:srgbClr val="4B261F"/>
                </a:solidFill>
                <a:latin typeface="Montserrat"/>
              </a:rPr>
              <a:t>SAFEr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952886" y="-2210212"/>
            <a:ext cx="7299136" cy="13451529"/>
            <a:chOff x="0" y="0"/>
            <a:chExt cx="9732182" cy="17935373"/>
          </a:xfrm>
        </p:grpSpPr>
        <p:sp>
          <p:nvSpPr>
            <p:cNvPr name="Freeform 7" id="7"/>
            <p:cNvSpPr/>
            <p:nvPr/>
          </p:nvSpPr>
          <p:spPr>
            <a:xfrm flipH="false" flipV="false" rot="819179">
              <a:off x="1136137" y="7074340"/>
              <a:ext cx="5805924" cy="10321643"/>
            </a:xfrm>
            <a:custGeom>
              <a:avLst/>
              <a:gdLst/>
              <a:ahLst/>
              <a:cxnLst/>
              <a:rect r="r" b="b" t="t" l="l"/>
              <a:pathLst>
                <a:path h="10321643" w="5805924">
                  <a:moveTo>
                    <a:pt x="0" y="0"/>
                  </a:moveTo>
                  <a:lnTo>
                    <a:pt x="5805924" y="0"/>
                  </a:lnTo>
                  <a:lnTo>
                    <a:pt x="5805924" y="10321643"/>
                  </a:lnTo>
                  <a:lnTo>
                    <a:pt x="0" y="10321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870666">
              <a:off x="2452036" y="645859"/>
              <a:ext cx="6276658" cy="8808828"/>
            </a:xfrm>
            <a:custGeom>
              <a:avLst/>
              <a:gdLst/>
              <a:ahLst/>
              <a:cxnLst/>
              <a:rect r="r" b="b" t="t" l="l"/>
              <a:pathLst>
                <a:path h="8808828" w="6276658">
                  <a:moveTo>
                    <a:pt x="0" y="0"/>
                  </a:moveTo>
                  <a:lnTo>
                    <a:pt x="6276657" y="0"/>
                  </a:lnTo>
                  <a:lnTo>
                    <a:pt x="6276657" y="8808828"/>
                  </a:lnTo>
                  <a:lnTo>
                    <a:pt x="0" y="8808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74" r="0" b="-347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360883" y="2937724"/>
            <a:ext cx="2453056" cy="2350474"/>
          </a:xfrm>
          <a:custGeom>
            <a:avLst/>
            <a:gdLst/>
            <a:ahLst/>
            <a:cxnLst/>
            <a:rect r="r" b="b" t="t" l="l"/>
            <a:pathLst>
              <a:path h="2350474" w="2453056">
                <a:moveTo>
                  <a:pt x="0" y="0"/>
                </a:moveTo>
                <a:lnTo>
                  <a:pt x="2453056" y="0"/>
                </a:lnTo>
                <a:lnTo>
                  <a:pt x="2453056" y="2350475"/>
                </a:lnTo>
                <a:lnTo>
                  <a:pt x="0" y="2350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276208" y="-4233433"/>
            <a:ext cx="7755599" cy="14913789"/>
            <a:chOff x="0" y="0"/>
            <a:chExt cx="10340798" cy="19885052"/>
          </a:xfrm>
        </p:grpSpPr>
        <p:sp>
          <p:nvSpPr>
            <p:cNvPr name="Freeform 11" id="11"/>
            <p:cNvSpPr/>
            <p:nvPr/>
          </p:nvSpPr>
          <p:spPr>
            <a:xfrm flipH="false" flipV="false" rot="-706410">
              <a:off x="991959" y="483756"/>
              <a:ext cx="5805924" cy="10321643"/>
            </a:xfrm>
            <a:custGeom>
              <a:avLst/>
              <a:gdLst/>
              <a:ahLst/>
              <a:cxnLst/>
              <a:rect r="r" b="b" t="t" l="l"/>
              <a:pathLst>
                <a:path h="10321643" w="5805924">
                  <a:moveTo>
                    <a:pt x="0" y="0"/>
                  </a:moveTo>
                  <a:lnTo>
                    <a:pt x="5805924" y="0"/>
                  </a:lnTo>
                  <a:lnTo>
                    <a:pt x="5805924" y="10321643"/>
                  </a:lnTo>
                  <a:lnTo>
                    <a:pt x="0" y="10321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823753">
              <a:off x="3108492" y="10457234"/>
              <a:ext cx="6276658" cy="8808828"/>
            </a:xfrm>
            <a:custGeom>
              <a:avLst/>
              <a:gdLst/>
              <a:ahLst/>
              <a:cxnLst/>
              <a:rect r="r" b="b" t="t" l="l"/>
              <a:pathLst>
                <a:path h="8808828" w="6276658">
                  <a:moveTo>
                    <a:pt x="0" y="0"/>
                  </a:moveTo>
                  <a:lnTo>
                    <a:pt x="6276658" y="0"/>
                  </a:lnTo>
                  <a:lnTo>
                    <a:pt x="6276658" y="8808828"/>
                  </a:lnTo>
                  <a:lnTo>
                    <a:pt x="0" y="8808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74" r="0" b="-347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918579" y="0"/>
            <a:ext cx="3618131" cy="1762077"/>
          </a:xfrm>
          <a:custGeom>
            <a:avLst/>
            <a:gdLst/>
            <a:ahLst/>
            <a:cxnLst/>
            <a:rect r="r" b="b" t="t" l="l"/>
            <a:pathLst>
              <a:path h="1762077" w="3618131">
                <a:moveTo>
                  <a:pt x="0" y="0"/>
                </a:moveTo>
                <a:lnTo>
                  <a:pt x="3618131" y="0"/>
                </a:lnTo>
                <a:lnTo>
                  <a:pt x="3618131" y="1762077"/>
                </a:lnTo>
                <a:lnTo>
                  <a:pt x="0" y="1762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50754" y="-163377"/>
            <a:ext cx="1925454" cy="1925454"/>
          </a:xfrm>
          <a:custGeom>
            <a:avLst/>
            <a:gdLst/>
            <a:ahLst/>
            <a:cxnLst/>
            <a:rect r="r" b="b" t="t" l="l"/>
            <a:pathLst>
              <a:path h="1925454" w="1925454">
                <a:moveTo>
                  <a:pt x="0" y="0"/>
                </a:moveTo>
                <a:lnTo>
                  <a:pt x="1925454" y="0"/>
                </a:lnTo>
                <a:lnTo>
                  <a:pt x="1925454" y="1925454"/>
                </a:lnTo>
                <a:lnTo>
                  <a:pt x="0" y="1925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639841" y="5484266"/>
            <a:ext cx="9907314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5000">
                <a:solidFill>
                  <a:srgbClr val="4B261F"/>
                </a:solidFill>
                <a:latin typeface="Shadows Into Light Two"/>
              </a:rPr>
              <a:t>Safety Transparence Collaboration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46250" y="7005091"/>
            <a:ext cx="12494496" cy="62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sz="3999">
                <a:solidFill>
                  <a:srgbClr val="4B261F"/>
                </a:solidFill>
                <a:latin typeface="Montserrat"/>
              </a:rPr>
              <a:t>Hackathon: Fraud prevention for a secure future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70465" y="9229725"/>
            <a:ext cx="1249449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500">
                <a:solidFill>
                  <a:srgbClr val="4B261F"/>
                </a:solidFill>
                <a:latin typeface="Montserrat"/>
              </a:rPr>
              <a:t>Presented by: Salma EL BARBORI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5535" y="1748790"/>
            <a:ext cx="6789420" cy="67894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A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9219" y="1748790"/>
            <a:ext cx="6789420" cy="67894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4341" t="0" r="-3434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91804" y="2869565"/>
            <a:ext cx="10304738" cy="459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Recommendation system based on Trust-worthy platforms(TripAdvisor)</a:t>
            </a:r>
          </a:p>
          <a:p>
            <a:pPr algn="l">
              <a:lnSpc>
                <a:spcPts val="90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5535" y="1748790"/>
            <a:ext cx="6789420" cy="67894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A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9219" y="1748790"/>
            <a:ext cx="6789420" cy="67894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91804" y="3441065"/>
            <a:ext cx="10304738" cy="345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A knowledge hub to exchange tips with travelers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96795" y="-972544"/>
            <a:ext cx="16531132" cy="12232087"/>
          </a:xfrm>
          <a:custGeom>
            <a:avLst/>
            <a:gdLst/>
            <a:ahLst/>
            <a:cxnLst/>
            <a:rect r="r" b="b" t="t" l="l"/>
            <a:pathLst>
              <a:path h="12232087" w="16531132">
                <a:moveTo>
                  <a:pt x="0" y="0"/>
                </a:moveTo>
                <a:lnTo>
                  <a:pt x="16531131" y="0"/>
                </a:lnTo>
                <a:lnTo>
                  <a:pt x="16531131" y="12232088"/>
                </a:lnTo>
                <a:lnTo>
                  <a:pt x="0" y="12232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306" y="3207657"/>
            <a:ext cx="17893389" cy="4862792"/>
          </a:xfrm>
          <a:custGeom>
            <a:avLst/>
            <a:gdLst/>
            <a:ahLst/>
            <a:cxnLst/>
            <a:rect r="r" b="b" t="t" l="l"/>
            <a:pathLst>
              <a:path h="4862792" w="17893389">
                <a:moveTo>
                  <a:pt x="0" y="0"/>
                </a:moveTo>
                <a:lnTo>
                  <a:pt x="17893388" y="0"/>
                </a:lnTo>
                <a:lnTo>
                  <a:pt x="17893388" y="4862791"/>
                </a:lnTo>
                <a:lnTo>
                  <a:pt x="0" y="486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84311" y="1133475"/>
            <a:ext cx="8519378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AI-Pipeline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6504" y="-1561786"/>
            <a:ext cx="16531132" cy="12232087"/>
          </a:xfrm>
          <a:custGeom>
            <a:avLst/>
            <a:gdLst/>
            <a:ahLst/>
            <a:cxnLst/>
            <a:rect r="r" b="b" t="t" l="l"/>
            <a:pathLst>
              <a:path h="12232087" w="16531132">
                <a:moveTo>
                  <a:pt x="0" y="0"/>
                </a:moveTo>
                <a:lnTo>
                  <a:pt x="16531131" y="0"/>
                </a:lnTo>
                <a:lnTo>
                  <a:pt x="16531131" y="12232087"/>
                </a:lnTo>
                <a:lnTo>
                  <a:pt x="0" y="1223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4311" y="1133475"/>
            <a:ext cx="8519378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19179">
            <a:off x="-3802781" y="3988835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3"/>
                </a:lnTo>
                <a:lnTo>
                  <a:pt x="0" y="7741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70666">
            <a:off x="-2815857" y="-832525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74" r="0" b="-34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3304" y="4888865"/>
            <a:ext cx="12454147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999">
                <a:solidFill>
                  <a:srgbClr val="4B261F"/>
                </a:solidFill>
                <a:latin typeface="Shadows Into Light Two"/>
              </a:rPr>
              <a:t>Link: </a:t>
            </a:r>
            <a:r>
              <a:rPr lang="en-US" sz="3999">
                <a:solidFill>
                  <a:srgbClr val="000000"/>
                </a:solidFill>
                <a:latin typeface="Shadows Into Light Two"/>
              </a:rPr>
              <a:t>https://github.com/salmaelbarbori/HAKCATHONAIINSEA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01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3942085" y="4989835"/>
            <a:ext cx="8580722" cy="65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4"/>
              </a:lnSpc>
            </a:pPr>
            <a:r>
              <a:rPr lang="en-US" sz="4464">
                <a:solidFill>
                  <a:srgbClr val="4B261F"/>
                </a:solidFill>
                <a:latin typeface="Shadows Into Light Two"/>
              </a:rPr>
              <a:t>The strategic vision of the project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0" t="-57917" r="-974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3639" y="7128443"/>
            <a:ext cx="8580722" cy="65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4"/>
              </a:lnSpc>
            </a:pPr>
            <a:r>
              <a:rPr lang="en-US" sz="4464">
                <a:solidFill>
                  <a:srgbClr val="4B261F"/>
                </a:solidFill>
                <a:latin typeface="Shadows Into Light Two"/>
              </a:rPr>
              <a:t>The strategic vision of the project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47963">
            <a:off x="4697079" y="2730538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954">
            <a:off x="12680356" y="6145877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50666" y="2813256"/>
            <a:ext cx="7186669" cy="505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5"/>
              </a:lnSpc>
            </a:pPr>
            <a:r>
              <a:rPr lang="en-US" sz="14204">
                <a:solidFill>
                  <a:srgbClr val="4B261F"/>
                </a:solidFill>
                <a:latin typeface="Shadows Into Light Two"/>
              </a:rPr>
              <a:t>Thank you very much!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952886" y="-2210212"/>
            <a:ext cx="7299136" cy="13451529"/>
            <a:chOff x="0" y="0"/>
            <a:chExt cx="9732182" cy="17935373"/>
          </a:xfrm>
        </p:grpSpPr>
        <p:sp>
          <p:nvSpPr>
            <p:cNvPr name="Freeform 7" id="7"/>
            <p:cNvSpPr/>
            <p:nvPr/>
          </p:nvSpPr>
          <p:spPr>
            <a:xfrm flipH="false" flipV="false" rot="819179">
              <a:off x="1136137" y="7074340"/>
              <a:ext cx="5805924" cy="10321643"/>
            </a:xfrm>
            <a:custGeom>
              <a:avLst/>
              <a:gdLst/>
              <a:ahLst/>
              <a:cxnLst/>
              <a:rect r="r" b="b" t="t" l="l"/>
              <a:pathLst>
                <a:path h="10321643" w="5805924">
                  <a:moveTo>
                    <a:pt x="0" y="0"/>
                  </a:moveTo>
                  <a:lnTo>
                    <a:pt x="5805924" y="0"/>
                  </a:lnTo>
                  <a:lnTo>
                    <a:pt x="5805924" y="10321643"/>
                  </a:lnTo>
                  <a:lnTo>
                    <a:pt x="0" y="10321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870666">
              <a:off x="2452036" y="645859"/>
              <a:ext cx="6276658" cy="8808828"/>
            </a:xfrm>
            <a:custGeom>
              <a:avLst/>
              <a:gdLst/>
              <a:ahLst/>
              <a:cxnLst/>
              <a:rect r="r" b="b" t="t" l="l"/>
              <a:pathLst>
                <a:path h="8808828" w="6276658">
                  <a:moveTo>
                    <a:pt x="0" y="0"/>
                  </a:moveTo>
                  <a:lnTo>
                    <a:pt x="6276657" y="0"/>
                  </a:lnTo>
                  <a:lnTo>
                    <a:pt x="6276657" y="8808828"/>
                  </a:lnTo>
                  <a:lnTo>
                    <a:pt x="0" y="8808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74" r="0" b="-347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819179">
            <a:off x="16110778" y="3404494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4" y="0"/>
                </a:lnTo>
                <a:lnTo>
                  <a:pt x="4354444" y="7741232"/>
                </a:lnTo>
                <a:lnTo>
                  <a:pt x="0" y="7741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0666">
            <a:off x="17389684" y="-1416867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74" r="0" b="-347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5732" y="2780956"/>
            <a:ext cx="5931472" cy="4135327"/>
          </a:xfrm>
          <a:custGeom>
            <a:avLst/>
            <a:gdLst/>
            <a:ahLst/>
            <a:cxnLst/>
            <a:rect r="r" b="b" t="t" l="l"/>
            <a:pathLst>
              <a:path h="4135327" w="5931472">
                <a:moveTo>
                  <a:pt x="0" y="0"/>
                </a:moveTo>
                <a:lnTo>
                  <a:pt x="5931471" y="0"/>
                </a:lnTo>
                <a:lnTo>
                  <a:pt x="5931471" y="4135327"/>
                </a:lnTo>
                <a:lnTo>
                  <a:pt x="0" y="413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17" t="0" r="-1211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17417" y="6659608"/>
            <a:ext cx="5929786" cy="3033644"/>
            <a:chOff x="0" y="0"/>
            <a:chExt cx="2213460" cy="11323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3460" cy="1132393"/>
            </a:xfrm>
            <a:custGeom>
              <a:avLst/>
              <a:gdLst/>
              <a:ahLst/>
              <a:cxnLst/>
              <a:rect r="r" b="b" t="t" l="l"/>
              <a:pathLst>
                <a:path h="1132393" w="2213460">
                  <a:moveTo>
                    <a:pt x="19584" y="0"/>
                  </a:moveTo>
                  <a:lnTo>
                    <a:pt x="2193876" y="0"/>
                  </a:lnTo>
                  <a:cubicBezTo>
                    <a:pt x="2199070" y="0"/>
                    <a:pt x="2204051" y="2063"/>
                    <a:pt x="2207724" y="5736"/>
                  </a:cubicBezTo>
                  <a:cubicBezTo>
                    <a:pt x="2211397" y="9409"/>
                    <a:pt x="2213460" y="14390"/>
                    <a:pt x="2213460" y="19584"/>
                  </a:cubicBezTo>
                  <a:lnTo>
                    <a:pt x="2213460" y="1112809"/>
                  </a:lnTo>
                  <a:cubicBezTo>
                    <a:pt x="2213460" y="1118003"/>
                    <a:pt x="2211397" y="1122984"/>
                    <a:pt x="2207724" y="1126657"/>
                  </a:cubicBezTo>
                  <a:cubicBezTo>
                    <a:pt x="2204051" y="1130330"/>
                    <a:pt x="2199070" y="1132393"/>
                    <a:pt x="2193876" y="1132393"/>
                  </a:cubicBezTo>
                  <a:lnTo>
                    <a:pt x="19584" y="1132393"/>
                  </a:lnTo>
                  <a:cubicBezTo>
                    <a:pt x="14390" y="1132393"/>
                    <a:pt x="9409" y="1130330"/>
                    <a:pt x="5736" y="1126657"/>
                  </a:cubicBezTo>
                  <a:cubicBezTo>
                    <a:pt x="2063" y="1122984"/>
                    <a:pt x="0" y="1118003"/>
                    <a:pt x="0" y="1112809"/>
                  </a:cubicBezTo>
                  <a:lnTo>
                    <a:pt x="0" y="19584"/>
                  </a:lnTo>
                  <a:cubicBezTo>
                    <a:pt x="0" y="14390"/>
                    <a:pt x="2063" y="9409"/>
                    <a:pt x="5736" y="5736"/>
                  </a:cubicBezTo>
                  <a:cubicBezTo>
                    <a:pt x="9409" y="2063"/>
                    <a:pt x="14390" y="0"/>
                    <a:pt x="19584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13460" cy="1170493"/>
            </a:xfrm>
            <a:prstGeom prst="rect">
              <a:avLst/>
            </a:prstGeom>
          </p:spPr>
          <p:txBody>
            <a:bodyPr anchor="ctr" rtlCol="false" tIns="37682" lIns="37682" bIns="37682" rIns="3768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90073" y="2797780"/>
            <a:ext cx="5931472" cy="4135327"/>
          </a:xfrm>
          <a:custGeom>
            <a:avLst/>
            <a:gdLst/>
            <a:ahLst/>
            <a:cxnLst/>
            <a:rect r="r" b="b" t="t" l="l"/>
            <a:pathLst>
              <a:path h="4135327" w="5931472">
                <a:moveTo>
                  <a:pt x="0" y="0"/>
                </a:moveTo>
                <a:lnTo>
                  <a:pt x="5931472" y="0"/>
                </a:lnTo>
                <a:lnTo>
                  <a:pt x="5931472" y="4135327"/>
                </a:lnTo>
                <a:lnTo>
                  <a:pt x="0" y="413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17" t="0" r="-1211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1759" y="2797780"/>
            <a:ext cx="5929786" cy="3950720"/>
          </a:xfrm>
          <a:custGeom>
            <a:avLst/>
            <a:gdLst/>
            <a:ahLst/>
            <a:cxnLst/>
            <a:rect r="r" b="b" t="t" l="l"/>
            <a:pathLst>
              <a:path h="3950720" w="5929786">
                <a:moveTo>
                  <a:pt x="0" y="0"/>
                </a:moveTo>
                <a:lnTo>
                  <a:pt x="5929786" y="0"/>
                </a:lnTo>
                <a:lnTo>
                  <a:pt x="5929786" y="3950720"/>
                </a:lnTo>
                <a:lnTo>
                  <a:pt x="0" y="395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91759" y="6676431"/>
            <a:ext cx="5929786" cy="3033644"/>
            <a:chOff x="0" y="0"/>
            <a:chExt cx="2213460" cy="1132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3460" cy="1132393"/>
            </a:xfrm>
            <a:custGeom>
              <a:avLst/>
              <a:gdLst/>
              <a:ahLst/>
              <a:cxnLst/>
              <a:rect r="r" b="b" t="t" l="l"/>
              <a:pathLst>
                <a:path h="1132393" w="2213460">
                  <a:moveTo>
                    <a:pt x="19584" y="0"/>
                  </a:moveTo>
                  <a:lnTo>
                    <a:pt x="2193876" y="0"/>
                  </a:lnTo>
                  <a:cubicBezTo>
                    <a:pt x="2199070" y="0"/>
                    <a:pt x="2204051" y="2063"/>
                    <a:pt x="2207724" y="5736"/>
                  </a:cubicBezTo>
                  <a:cubicBezTo>
                    <a:pt x="2211397" y="9409"/>
                    <a:pt x="2213460" y="14390"/>
                    <a:pt x="2213460" y="19584"/>
                  </a:cubicBezTo>
                  <a:lnTo>
                    <a:pt x="2213460" y="1112809"/>
                  </a:lnTo>
                  <a:cubicBezTo>
                    <a:pt x="2213460" y="1118003"/>
                    <a:pt x="2211397" y="1122984"/>
                    <a:pt x="2207724" y="1126657"/>
                  </a:cubicBezTo>
                  <a:cubicBezTo>
                    <a:pt x="2204051" y="1130330"/>
                    <a:pt x="2199070" y="1132393"/>
                    <a:pt x="2193876" y="1132393"/>
                  </a:cubicBezTo>
                  <a:lnTo>
                    <a:pt x="19584" y="1132393"/>
                  </a:lnTo>
                  <a:cubicBezTo>
                    <a:pt x="14390" y="1132393"/>
                    <a:pt x="9409" y="1130330"/>
                    <a:pt x="5736" y="1126657"/>
                  </a:cubicBezTo>
                  <a:cubicBezTo>
                    <a:pt x="2063" y="1122984"/>
                    <a:pt x="0" y="1118003"/>
                    <a:pt x="0" y="1112809"/>
                  </a:cubicBezTo>
                  <a:lnTo>
                    <a:pt x="0" y="19584"/>
                  </a:lnTo>
                  <a:cubicBezTo>
                    <a:pt x="0" y="14390"/>
                    <a:pt x="2063" y="9409"/>
                    <a:pt x="5736" y="5736"/>
                  </a:cubicBezTo>
                  <a:cubicBezTo>
                    <a:pt x="9409" y="2063"/>
                    <a:pt x="14390" y="0"/>
                    <a:pt x="19584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13460" cy="1170493"/>
            </a:xfrm>
            <a:prstGeom prst="rect">
              <a:avLst/>
            </a:prstGeom>
          </p:spPr>
          <p:txBody>
            <a:bodyPr anchor="ctr" rtlCol="false" tIns="37682" lIns="37682" bIns="37682" rIns="3768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63958" y="6735308"/>
            <a:ext cx="5036704" cy="270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3"/>
              </a:lnSpc>
              <a:spcBef>
                <a:spcPct val="0"/>
              </a:spcBef>
            </a:pPr>
            <a:r>
              <a:rPr lang="en-US" sz="4505">
                <a:solidFill>
                  <a:srgbClr val="FFFFFF"/>
                </a:solidFill>
                <a:latin typeface="Sanchez"/>
              </a:rPr>
              <a:t> Forecast an increase by </a:t>
            </a:r>
            <a:r>
              <a:rPr lang="en-US" sz="4505">
                <a:solidFill>
                  <a:srgbClr val="4B261F"/>
                </a:solidFill>
                <a:latin typeface="Sanchez"/>
              </a:rPr>
              <a:t>2.7% </a:t>
            </a:r>
            <a:r>
              <a:rPr lang="en-US" sz="4505">
                <a:solidFill>
                  <a:srgbClr val="FFFFFF"/>
                </a:solidFill>
                <a:latin typeface="Sanchez"/>
              </a:rPr>
              <a:t>in 2023-2028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1649" y="484996"/>
            <a:ext cx="10922301" cy="186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4B261F"/>
                </a:solidFill>
                <a:latin typeface="Shadows Into Light Two"/>
              </a:rPr>
              <a:t>Impacts of tourism on Morocco’s Economy and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8621" y="6752132"/>
            <a:ext cx="5483245" cy="270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3"/>
              </a:lnSpc>
              <a:spcBef>
                <a:spcPct val="0"/>
              </a:spcBef>
            </a:pPr>
            <a:r>
              <a:rPr lang="en-US" sz="4505">
                <a:solidFill>
                  <a:srgbClr val="FFFFFF"/>
                </a:solidFill>
                <a:latin typeface="Sanchez"/>
              </a:rPr>
              <a:t>Employes </a:t>
            </a:r>
            <a:r>
              <a:rPr lang="en-US" sz="4505">
                <a:solidFill>
                  <a:srgbClr val="4B261F"/>
                </a:solidFill>
                <a:latin typeface="Sanchez"/>
              </a:rPr>
              <a:t>5%</a:t>
            </a:r>
            <a:r>
              <a:rPr lang="en-US" sz="4505">
                <a:solidFill>
                  <a:srgbClr val="FFFFFF"/>
                </a:solidFill>
                <a:latin typeface="Sanchez"/>
              </a:rPr>
              <a:t> of the total employment in 2019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706410">
            <a:off x="16020177" y="-3870616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2"/>
                </a:lnTo>
                <a:lnTo>
                  <a:pt x="0" y="7741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3753">
            <a:off x="17607577" y="3609492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2"/>
                </a:lnTo>
                <a:lnTo>
                  <a:pt x="0" y="6606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74" r="0" b="-347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706410">
            <a:off x="-4463890" y="-2877449"/>
            <a:ext cx="4765221" cy="8471504"/>
          </a:xfrm>
          <a:custGeom>
            <a:avLst/>
            <a:gdLst/>
            <a:ahLst/>
            <a:cxnLst/>
            <a:rect r="r" b="b" t="t" l="l"/>
            <a:pathLst>
              <a:path h="8471504" w="4765221">
                <a:moveTo>
                  <a:pt x="0" y="0"/>
                </a:moveTo>
                <a:lnTo>
                  <a:pt x="4765220" y="0"/>
                </a:lnTo>
                <a:lnTo>
                  <a:pt x="4765220" y="8471504"/>
                </a:lnTo>
                <a:lnTo>
                  <a:pt x="0" y="847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23753">
            <a:off x="-2946673" y="4652250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74" r="0" b="-347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4747" y="2210416"/>
            <a:ext cx="7769816" cy="77698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04869" y="318135"/>
            <a:ext cx="1107826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7500">
                <a:solidFill>
                  <a:srgbClr val="4B261F"/>
                </a:solidFill>
                <a:latin typeface="Shadows Into Light Two"/>
              </a:rPr>
              <a:t>Challenges facing the sector of Tourism in 2024-2028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56486" y="7575019"/>
            <a:ext cx="322633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anchez"/>
              </a:rPr>
              <a:t>Scams in pricing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19179">
            <a:off x="-3802781" y="3988835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3"/>
                </a:lnTo>
                <a:lnTo>
                  <a:pt x="0" y="7741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0666">
            <a:off x="-2815857" y="-832525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74" r="0" b="-347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57457" y="4711024"/>
            <a:ext cx="352388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A1A1A"/>
                </a:solidFill>
                <a:latin typeface="Sanchez"/>
              </a:rPr>
              <a:t>Aggressive selling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1882" y="4711024"/>
            <a:ext cx="451377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A1A1A"/>
                </a:solidFill>
                <a:latin typeface="Sanchez"/>
              </a:rPr>
              <a:t>Biased recommendations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7046" y="2196306"/>
            <a:ext cx="11683857" cy="2416295"/>
          </a:xfrm>
          <a:custGeom>
            <a:avLst/>
            <a:gdLst/>
            <a:ahLst/>
            <a:cxnLst/>
            <a:rect r="r" b="b" t="t" l="l"/>
            <a:pathLst>
              <a:path h="2416295" w="11683857">
                <a:moveTo>
                  <a:pt x="0" y="0"/>
                </a:moveTo>
                <a:lnTo>
                  <a:pt x="11683857" y="0"/>
                </a:lnTo>
                <a:lnTo>
                  <a:pt x="11683857" y="2416295"/>
                </a:lnTo>
                <a:lnTo>
                  <a:pt x="0" y="241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37046" y="5070579"/>
            <a:ext cx="11510721" cy="1966818"/>
          </a:xfrm>
          <a:custGeom>
            <a:avLst/>
            <a:gdLst/>
            <a:ahLst/>
            <a:cxnLst/>
            <a:rect r="r" b="b" t="t" l="l"/>
            <a:pathLst>
              <a:path h="1966818" w="11510721">
                <a:moveTo>
                  <a:pt x="0" y="0"/>
                </a:moveTo>
                <a:lnTo>
                  <a:pt x="11510721" y="0"/>
                </a:lnTo>
                <a:lnTo>
                  <a:pt x="11510721" y="1966818"/>
                </a:lnTo>
                <a:lnTo>
                  <a:pt x="0" y="1966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8310" y="7495036"/>
            <a:ext cx="11549457" cy="2596637"/>
          </a:xfrm>
          <a:custGeom>
            <a:avLst/>
            <a:gdLst/>
            <a:ahLst/>
            <a:cxnLst/>
            <a:rect r="r" b="b" t="t" l="l"/>
            <a:pathLst>
              <a:path h="2596637" w="11549457">
                <a:moveTo>
                  <a:pt x="0" y="0"/>
                </a:moveTo>
                <a:lnTo>
                  <a:pt x="11549457" y="0"/>
                </a:lnTo>
                <a:lnTo>
                  <a:pt x="11549457" y="2596637"/>
                </a:lnTo>
                <a:lnTo>
                  <a:pt x="0" y="259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6627" y="469265"/>
            <a:ext cx="14870870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Impact of fraud on tourism</a:t>
            </a:r>
          </a:p>
        </p:txBody>
      </p:sp>
      <p:sp>
        <p:nvSpPr>
          <p:cNvPr name="AutoShape 7" id="7"/>
          <p:cNvSpPr/>
          <p:nvPr/>
        </p:nvSpPr>
        <p:spPr>
          <a:xfrm>
            <a:off x="6503287" y="8755255"/>
            <a:ext cx="5539503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4621827" y="6167832"/>
            <a:ext cx="252841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621827" y="3404454"/>
            <a:ext cx="475714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819179">
            <a:off x="16484803" y="3166781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2"/>
                </a:lnTo>
                <a:lnTo>
                  <a:pt x="0" y="7741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70666">
            <a:off x="18157775" y="-2881671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4" y="0"/>
                </a:lnTo>
                <a:lnTo>
                  <a:pt x="4707494" y="6606622"/>
                </a:lnTo>
                <a:lnTo>
                  <a:pt x="0" y="660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74" r="0" b="-347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0529" y="1850064"/>
            <a:ext cx="11006942" cy="2313393"/>
          </a:xfrm>
          <a:custGeom>
            <a:avLst/>
            <a:gdLst/>
            <a:ahLst/>
            <a:cxnLst/>
            <a:rect r="r" b="b" t="t" l="l"/>
            <a:pathLst>
              <a:path h="2313393" w="11006942">
                <a:moveTo>
                  <a:pt x="0" y="0"/>
                </a:moveTo>
                <a:lnTo>
                  <a:pt x="11006942" y="0"/>
                </a:lnTo>
                <a:lnTo>
                  <a:pt x="11006942" y="2313392"/>
                </a:lnTo>
                <a:lnTo>
                  <a:pt x="0" y="2313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90" t="0" r="-829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1606" y="4373006"/>
            <a:ext cx="10805864" cy="5648804"/>
          </a:xfrm>
          <a:custGeom>
            <a:avLst/>
            <a:gdLst/>
            <a:ahLst/>
            <a:cxnLst/>
            <a:rect r="r" b="b" t="t" l="l"/>
            <a:pathLst>
              <a:path h="5648804" w="10805864">
                <a:moveTo>
                  <a:pt x="0" y="0"/>
                </a:moveTo>
                <a:lnTo>
                  <a:pt x="10805865" y="0"/>
                </a:lnTo>
                <a:lnTo>
                  <a:pt x="10805865" y="5648804"/>
                </a:lnTo>
                <a:lnTo>
                  <a:pt x="0" y="564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6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41606" y="469265"/>
            <a:ext cx="14870870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Impact of fraud on tourism</a:t>
            </a:r>
          </a:p>
        </p:txBody>
      </p:sp>
      <p:sp>
        <p:nvSpPr>
          <p:cNvPr name="AutoShape 6" id="6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4559621" y="2676342"/>
            <a:ext cx="433865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819179">
            <a:off x="-3802781" y="3988835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3"/>
                </a:lnTo>
                <a:lnTo>
                  <a:pt x="0" y="7741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70666">
            <a:off x="-2815857" y="-832525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74" r="0" b="-347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282" y="1781289"/>
            <a:ext cx="5692448" cy="5692448"/>
          </a:xfrm>
          <a:custGeom>
            <a:avLst/>
            <a:gdLst/>
            <a:ahLst/>
            <a:cxnLst/>
            <a:rect r="r" b="b" t="t" l="l"/>
            <a:pathLst>
              <a:path h="5692448" w="5692448">
                <a:moveTo>
                  <a:pt x="0" y="0"/>
                </a:moveTo>
                <a:lnTo>
                  <a:pt x="5692448" y="0"/>
                </a:lnTo>
                <a:lnTo>
                  <a:pt x="5692448" y="5692449"/>
                </a:lnTo>
                <a:lnTo>
                  <a:pt x="0" y="569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1828914"/>
            <a:ext cx="7252624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Who AM I?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28185"/>
            <a:ext cx="8829949" cy="498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63"/>
              </a:lnSpc>
              <a:spcBef>
                <a:spcPct val="0"/>
              </a:spcBef>
            </a:pPr>
            <a:r>
              <a:rPr lang="en-US" sz="4045">
                <a:solidFill>
                  <a:srgbClr val="4B261F"/>
                </a:solidFill>
                <a:latin typeface="Sanchez"/>
              </a:rPr>
              <a:t>I am Salma EL BARBORI a graduate student majoring in competitive and strategic intelligence, and currently doing my internship in AI and knowledge management at an international group.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41052" y="2646805"/>
            <a:ext cx="10401396" cy="71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2"/>
              </a:lnSpc>
            </a:pPr>
            <a:r>
              <a:rPr lang="en-US" sz="4913">
                <a:solidFill>
                  <a:srgbClr val="4B261F"/>
                </a:solidFill>
                <a:latin typeface="Shadows Into Light Two"/>
              </a:rPr>
              <a:t>Safety Transparence Collaboration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3281" y="3808811"/>
            <a:ext cx="13828898" cy="544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64"/>
              </a:lnSpc>
              <a:spcBef>
                <a:spcPct val="0"/>
              </a:spcBef>
            </a:pPr>
            <a:r>
              <a:rPr lang="en-US" sz="5188">
                <a:solidFill>
                  <a:srgbClr val="4B261F"/>
                </a:solidFill>
                <a:latin typeface="Sanchez"/>
              </a:rPr>
              <a:t>Our collaborative platform aims to enhance tourist security during their stay in Morocco, by preventing them from any type of fraud.. This leads to securing the future of tourism as a leading sector to Morocco’s competitiveness.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5363" y="839642"/>
            <a:ext cx="11712774" cy="177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1"/>
              </a:lnSpc>
            </a:pPr>
            <a:r>
              <a:rPr lang="en-US" sz="12284">
                <a:solidFill>
                  <a:srgbClr val="4B261F"/>
                </a:solidFill>
                <a:latin typeface="Shadows Into Light Two"/>
              </a:rPr>
              <a:t>Morocco </a:t>
            </a:r>
            <a:r>
              <a:rPr lang="en-US" sz="12284">
                <a:solidFill>
                  <a:srgbClr val="0B5035"/>
                </a:solidFill>
                <a:latin typeface="Shadows Into Light Two"/>
              </a:rPr>
              <a:t>SAFE</a:t>
            </a:r>
            <a:r>
              <a:rPr lang="en-US" sz="12284">
                <a:solidFill>
                  <a:srgbClr val="4B261F"/>
                </a:solidFill>
                <a:latin typeface="Shadows Into Light Two"/>
              </a:rPr>
              <a:t>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19179">
            <a:off x="-3802781" y="3988835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3"/>
                </a:lnTo>
                <a:lnTo>
                  <a:pt x="0" y="774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0666">
            <a:off x="-2815857" y="-832525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74" r="0" b="-347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9179">
            <a:off x="16534700" y="3295667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2"/>
                </a:lnTo>
                <a:lnTo>
                  <a:pt x="0" y="7741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70666">
            <a:off x="17936379" y="-1631068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74" r="0" b="-347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41052" y="2646805"/>
            <a:ext cx="10401396" cy="71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2"/>
              </a:lnSpc>
            </a:pPr>
            <a:r>
              <a:rPr lang="en-US" sz="4913">
                <a:solidFill>
                  <a:srgbClr val="4B261F"/>
                </a:solidFill>
                <a:latin typeface="Shadows Into Light Two"/>
              </a:rPr>
              <a:t>Safety Transparence Collaboration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07913" y="3740419"/>
            <a:ext cx="3272173" cy="87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64"/>
              </a:lnSpc>
              <a:spcBef>
                <a:spcPct val="0"/>
              </a:spcBef>
            </a:pPr>
            <a:r>
              <a:rPr lang="en-US" sz="5188">
                <a:solidFill>
                  <a:srgbClr val="4B261F"/>
                </a:solidFill>
                <a:latin typeface="Sanchez"/>
              </a:rPr>
              <a:t>Services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5363" y="839642"/>
            <a:ext cx="11712774" cy="177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1"/>
              </a:lnSpc>
            </a:pPr>
            <a:r>
              <a:rPr lang="en-US" sz="12284">
                <a:solidFill>
                  <a:srgbClr val="4B261F"/>
                </a:solidFill>
                <a:latin typeface="Shadows Into Light Two"/>
              </a:rPr>
              <a:t>Morocco </a:t>
            </a:r>
            <a:r>
              <a:rPr lang="en-US" sz="12284">
                <a:solidFill>
                  <a:srgbClr val="0B5035"/>
                </a:solidFill>
                <a:latin typeface="Shadows Into Light Two"/>
              </a:rPr>
              <a:t>SAFE</a:t>
            </a:r>
            <a:r>
              <a:rPr lang="en-US" sz="12284">
                <a:solidFill>
                  <a:srgbClr val="4B261F"/>
                </a:solidFill>
                <a:latin typeface="Shadows Into Light Two"/>
              </a:rPr>
              <a:t>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19179">
            <a:off x="-3802781" y="3988835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3"/>
                </a:lnTo>
                <a:lnTo>
                  <a:pt x="0" y="774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0666">
            <a:off x="-2815857" y="-832525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74" r="0" b="-347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9179">
            <a:off x="16534700" y="3295667"/>
            <a:ext cx="4354443" cy="7741232"/>
          </a:xfrm>
          <a:custGeom>
            <a:avLst/>
            <a:gdLst/>
            <a:ahLst/>
            <a:cxnLst/>
            <a:rect r="r" b="b" t="t" l="l"/>
            <a:pathLst>
              <a:path h="7741232" w="4354443">
                <a:moveTo>
                  <a:pt x="0" y="0"/>
                </a:moveTo>
                <a:lnTo>
                  <a:pt x="4354443" y="0"/>
                </a:lnTo>
                <a:lnTo>
                  <a:pt x="4354443" y="7741232"/>
                </a:lnTo>
                <a:lnTo>
                  <a:pt x="0" y="7741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70666">
            <a:off x="17936379" y="-1631068"/>
            <a:ext cx="4707493" cy="6606621"/>
          </a:xfrm>
          <a:custGeom>
            <a:avLst/>
            <a:gdLst/>
            <a:ahLst/>
            <a:cxnLst/>
            <a:rect r="r" b="b" t="t" l="l"/>
            <a:pathLst>
              <a:path h="6606621" w="4707493">
                <a:moveTo>
                  <a:pt x="0" y="0"/>
                </a:moveTo>
                <a:lnTo>
                  <a:pt x="4707493" y="0"/>
                </a:lnTo>
                <a:lnTo>
                  <a:pt x="4707493" y="6606621"/>
                </a:lnTo>
                <a:lnTo>
                  <a:pt x="0" y="6606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74" r="0" b="-347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3765" y="5752257"/>
            <a:ext cx="4816184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261F"/>
                </a:solidFill>
                <a:latin typeface="Sanchez"/>
              </a:rPr>
              <a:t>AI personal assistant for pricing analyses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8429" y="5389610"/>
            <a:ext cx="4816184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261F"/>
                </a:solidFill>
                <a:latin typeface="Sanchez"/>
              </a:rPr>
              <a:t>A knowledge hub to exchange tips with travelers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1245" y="5378758"/>
            <a:ext cx="4816184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261F"/>
                </a:solidFill>
                <a:latin typeface="Sanchez"/>
              </a:rPr>
              <a:t>Recommendation system based on Trust worthy platforms(Trip Advisor)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57574" y="1371284"/>
            <a:ext cx="6789420" cy="67894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A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31258" y="1371284"/>
            <a:ext cx="6789420" cy="67894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5923" t="0" r="-1207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04950" y="2869565"/>
            <a:ext cx="7252624" cy="459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4B261F"/>
                </a:solidFill>
                <a:latin typeface="Shadows Into Light Two"/>
              </a:rPr>
              <a:t>AI personal assistant for pricing analyses</a:t>
            </a:r>
          </a:p>
          <a:p>
            <a:pPr algn="l">
              <a:lnSpc>
                <a:spcPts val="90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DAGFoo68-xg</dc:identifier>
  <dcterms:modified xsi:type="dcterms:W3CDTF">2011-08-01T06:04:30Z</dcterms:modified>
  <cp:revision>1</cp:revision>
  <dc:title>Morocco SAFEr</dc:title>
</cp:coreProperties>
</file>